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5" roundtripDataSignature="AMtx7mjQsjUogs1iX/BDktW6ibgq24Ugm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texto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vertical y texto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ido con título" type="objTx">
  <p:cSld name="OBJECT_WITH_CAPTION_TEX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0" name="Google Shape;20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1" name="Google Shape;2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ción" type="twoTxTwoObj">
  <p:cSld name="TWO_OBJECTS_WITH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3" name="Google Shape;33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5" name="Google Shape;35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s objetos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 type="secHead">
  <p:cSld name="SECTION_HEAD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9" name="Google Shape;49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el título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 blanco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n con título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4.png"/><Relationship Id="rId5" Type="http://schemas.openxmlformats.org/officeDocument/2006/relationships/image" Target="../media/image7.jpg"/><Relationship Id="rId6" Type="http://schemas.openxmlformats.org/officeDocument/2006/relationships/image" Target="../media/image24.png"/><Relationship Id="rId7" Type="http://schemas.openxmlformats.org/officeDocument/2006/relationships/image" Target="../media/image2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6.jpg"/><Relationship Id="rId6" Type="http://schemas.openxmlformats.org/officeDocument/2006/relationships/image" Target="../media/image33.jpg"/><Relationship Id="rId7" Type="http://schemas.openxmlformats.org/officeDocument/2006/relationships/image" Target="../media/image1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16.jpg"/><Relationship Id="rId6" Type="http://schemas.openxmlformats.org/officeDocument/2006/relationships/image" Target="../media/image25.jpg"/><Relationship Id="rId7" Type="http://schemas.openxmlformats.org/officeDocument/2006/relationships/image" Target="../media/image2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4.png"/><Relationship Id="rId10" Type="http://schemas.openxmlformats.org/officeDocument/2006/relationships/image" Target="../media/image17.jpg"/><Relationship Id="rId9" Type="http://schemas.openxmlformats.org/officeDocument/2006/relationships/image" Target="../media/image13.jpg"/><Relationship Id="rId5" Type="http://schemas.openxmlformats.org/officeDocument/2006/relationships/image" Target="../media/image27.jpg"/><Relationship Id="rId6" Type="http://schemas.openxmlformats.org/officeDocument/2006/relationships/image" Target="../media/image18.jpg"/><Relationship Id="rId7" Type="http://schemas.openxmlformats.org/officeDocument/2006/relationships/image" Target="../media/image32.jpg"/><Relationship Id="rId8" Type="http://schemas.openxmlformats.org/officeDocument/2006/relationships/image" Target="../media/image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4.png"/><Relationship Id="rId5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hyperlink" Target="https://www.guiainfantil.com/blog/331/ojo-al-cloro-y-al-comportamiento-de-los-ninos-en-las-piscinas.html" TargetMode="External"/><Relationship Id="rId5" Type="http://schemas.openxmlformats.org/officeDocument/2006/relationships/image" Target="../media/image20.png"/><Relationship Id="rId6" Type="http://schemas.openxmlformats.org/officeDocument/2006/relationships/image" Target="../media/image19.png"/><Relationship Id="rId7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31.png"/><Relationship Id="rId5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21.png"/><Relationship Id="rId5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2452567" y="1140415"/>
            <a:ext cx="7286866" cy="17931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6700"/>
              <a:buFont typeface="Arial Rounded"/>
              <a:buNone/>
            </a:pPr>
            <a:r>
              <a:rPr b="1" lang="es-CL" sz="6700">
                <a:solidFill>
                  <a:srgbClr val="2F5496"/>
                </a:solidFill>
                <a:latin typeface="Arial Rounded"/>
                <a:ea typeface="Arial Rounded"/>
                <a:cs typeface="Arial Rounded"/>
                <a:sym typeface="Arial Rounded"/>
              </a:rPr>
              <a:t>TINEA  </a:t>
            </a:r>
            <a:br>
              <a:rPr b="1" lang="es-CL" sz="5400">
                <a:solidFill>
                  <a:srgbClr val="2F5496"/>
                </a:solidFill>
                <a:latin typeface="Arial Rounded"/>
                <a:ea typeface="Arial Rounded"/>
                <a:cs typeface="Arial Rounded"/>
                <a:sym typeface="Arial Rounded"/>
              </a:rPr>
            </a:br>
            <a:r>
              <a:rPr b="1" lang="es-CL" sz="4000">
                <a:solidFill>
                  <a:srgbClr val="2F5496"/>
                </a:solidFill>
                <a:latin typeface="Arial Rounded"/>
                <a:ea typeface="Arial Rounded"/>
                <a:cs typeface="Arial Rounded"/>
                <a:sym typeface="Arial Rounded"/>
              </a:rPr>
              <a:t>(Tiña en Humanos)</a:t>
            </a:r>
            <a:endParaRPr b="1" sz="5400">
              <a:solidFill>
                <a:srgbClr val="2F5496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2452567" y="3219047"/>
            <a:ext cx="7092312" cy="13140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2800"/>
              <a:buNone/>
            </a:pPr>
            <a:r>
              <a:rPr b="1" lang="es-CL" sz="28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Unidad de Epidemiología 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E75B5"/>
              </a:buClr>
              <a:buSzPts val="2800"/>
              <a:buNone/>
            </a:pPr>
            <a:r>
              <a:rPr b="1" lang="es-CL" sz="28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SEREMI de Salud Ñuble</a:t>
            </a:r>
            <a:endParaRPr b="1" sz="28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57899" y="796448"/>
            <a:ext cx="1829874" cy="491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496262">
            <a:off x="7819026" y="3596922"/>
            <a:ext cx="3239775" cy="34889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/>
          <p:nvPr>
            <p:ph type="title"/>
          </p:nvPr>
        </p:nvSpPr>
        <p:spPr>
          <a:xfrm>
            <a:off x="836611" y="447269"/>
            <a:ext cx="5032343" cy="11429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3600"/>
              <a:buFont typeface="Arial"/>
              <a:buNone/>
            </a:pPr>
            <a:r>
              <a:rPr b="1" lang="es-CL" sz="3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¿Qué es la tiña?</a:t>
            </a:r>
            <a:endParaRPr b="1" sz="36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" name="Google Shape;9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7241" y="1636097"/>
            <a:ext cx="744773" cy="1999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mo deshacerse de la tiña en casa – Como quitar manchas rojas en la ..." id="94" name="Google Shape;94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91148" y="695197"/>
            <a:ext cx="3877564" cy="246194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"/>
          <p:cNvSpPr txBox="1"/>
          <p:nvPr/>
        </p:nvSpPr>
        <p:spPr>
          <a:xfrm>
            <a:off x="575354" y="2156321"/>
            <a:ext cx="6476804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La </a:t>
            </a:r>
            <a:r>
              <a:rPr b="1" i="0" lang="es-CL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tiña, </a:t>
            </a:r>
            <a:r>
              <a:rPr b="0" i="0" lang="es-CL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también denominada tinea, es una enfermedad contagiosa  causada por</a:t>
            </a:r>
            <a:r>
              <a:rPr b="1" i="0" lang="es-CL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hongos </a:t>
            </a:r>
            <a:r>
              <a:rPr b="0" i="0" lang="es-CL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(dermatofitos) que causan infección en la piel y que puede infectar la piel de cuero cabelludo y las uñas. </a:t>
            </a:r>
            <a:endParaRPr b="0" i="0" sz="2000" u="none" cap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2"/>
          <p:cNvSpPr txBox="1"/>
          <p:nvPr/>
        </p:nvSpPr>
        <p:spPr>
          <a:xfrm>
            <a:off x="528700" y="3800071"/>
            <a:ext cx="7038425" cy="22467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2000"/>
              <a:buFont typeface="Noto Sans Symbols"/>
              <a:buChar char="❑"/>
            </a:pPr>
            <a:r>
              <a:rPr b="0" i="0" lang="es-CL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Los tipos de hongos que causan la tiña, viven y se propagan en la capa superior de la piel o en el cuero cabelludo. </a:t>
            </a:r>
            <a:endParaRPr/>
          </a:p>
          <a:p>
            <a:pPr indent="-215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t/>
            </a:r>
            <a:endParaRPr b="0" i="0" sz="2000" u="none" cap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2000"/>
              <a:buFont typeface="Noto Sans Symbols"/>
              <a:buChar char="❑"/>
            </a:pPr>
            <a:r>
              <a:rPr b="0" i="0" lang="es-CL" sz="2000" u="none" cap="none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El hongo para poder desarrollarse debe tener condiciones optimas como son las zonas cálidas y húmedas, encontrándose en camarines y piscinas. </a:t>
            </a:r>
            <a:endParaRPr b="0" i="0" sz="2000" u="none" cap="none" strike="noStrike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n que contiene tatuaje, corte&#10;&#10;Descripción generada automáticamente" id="97" name="Google Shape;97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63069" y="3459536"/>
            <a:ext cx="4333723" cy="32502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 cara de una persona&#10;&#10;Descripción generada automáticamente con confianza media" id="98" name="Google Shape;98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722498" y="3459536"/>
            <a:ext cx="2374294" cy="1780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 txBox="1"/>
          <p:nvPr>
            <p:ph type="title"/>
          </p:nvPr>
        </p:nvSpPr>
        <p:spPr>
          <a:xfrm>
            <a:off x="838200" y="853995"/>
            <a:ext cx="10515600" cy="77167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000"/>
              <a:buFont typeface="Arial"/>
              <a:buNone/>
            </a:pPr>
            <a:r>
              <a:rPr b="1" lang="es-CL" sz="4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¿Cómo se transmite?</a:t>
            </a:r>
            <a:endParaRPr b="1" sz="40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78160" y="1525717"/>
            <a:ext cx="744773" cy="199913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3"/>
          <p:cNvSpPr txBox="1"/>
          <p:nvPr/>
        </p:nvSpPr>
        <p:spPr>
          <a:xfrm>
            <a:off x="1452345" y="5355448"/>
            <a:ext cx="7315413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just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Noto Sans Symbols"/>
              <a:buChar char="❑"/>
            </a:pPr>
            <a:r>
              <a:rPr b="1" i="0" lang="es-CL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Período de incubación: </a:t>
            </a:r>
            <a:r>
              <a:rPr b="0" i="0" lang="es-CL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el periodo de incubación es variable, normalmente entre 7 y 15 días.</a:t>
            </a:r>
            <a:endParaRPr/>
          </a:p>
          <a:p>
            <a:pPr indent="-342900" lvl="0" marL="342900" marR="0" rtl="0" algn="just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Noto Sans Symbols"/>
              <a:buChar char="❑"/>
            </a:pPr>
            <a:r>
              <a:rPr b="0" i="0" lang="es-CL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Deja de ser contagiosa después de 48 horas de iniciado tratamiento.</a:t>
            </a:r>
            <a:endParaRPr b="0" i="0" sz="18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erro parado en dos patas&#10;&#10;Descripción generada automáticamente con confianza media" id="106" name="Google Shape;106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752829" y="472670"/>
            <a:ext cx="2083704" cy="17240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a&#10;&#10;Descripción generada automáticamente" id="107" name="Google Shape;107;p3"/>
          <p:cNvPicPr preferRelativeResize="0"/>
          <p:nvPr/>
        </p:nvPicPr>
        <p:blipFill rotWithShape="1">
          <a:blip r:embed="rId6">
            <a:alphaModFix/>
          </a:blip>
          <a:srcRect b="7760" l="0" r="0" t="0"/>
          <a:stretch/>
        </p:blipFill>
        <p:spPr>
          <a:xfrm>
            <a:off x="9752830" y="4016562"/>
            <a:ext cx="2083704" cy="144184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teléfono, celular, camiseta, hombre&#10;&#10;Descripción generada automáticamente" id="108" name="Google Shape;108;p3"/>
          <p:cNvPicPr preferRelativeResize="0"/>
          <p:nvPr/>
        </p:nvPicPr>
        <p:blipFill rotWithShape="1">
          <a:blip r:embed="rId7">
            <a:alphaModFix/>
          </a:blip>
          <a:srcRect b="7988" l="0" r="0" t="0"/>
          <a:stretch/>
        </p:blipFill>
        <p:spPr>
          <a:xfrm>
            <a:off x="9752830" y="2197269"/>
            <a:ext cx="2083703" cy="1771667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3"/>
          <p:cNvSpPr txBox="1"/>
          <p:nvPr/>
        </p:nvSpPr>
        <p:spPr>
          <a:xfrm>
            <a:off x="643812" y="1982091"/>
            <a:ext cx="8766245" cy="3477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Noto Sans Symbols"/>
              <a:buChar char="❑"/>
            </a:pPr>
            <a:r>
              <a:rPr b="0" i="0" lang="es-CL" sz="2000" u="none" cap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La tiña es contagiosa.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A.    Se transmite a través de </a:t>
            </a:r>
            <a:r>
              <a:rPr b="1"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contacto directo y estrecho piel con piel </a:t>
            </a:r>
            <a:r>
              <a:rPr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(Persona – Persona),(Persona-mascota) al interactuar  con persona y/o animales infectados.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</a:pPr>
            <a:r>
              <a:rPr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lang="es-CL" sz="200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b="0" i="0" lang="es-CL" sz="2000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Se transmite  en forma indirecta, a través del contacto con elementos como máquinas para cortar cabello. Espacios físicos como duchas, camarines, pisos de piscinas. Artículos de aseo personal contaminados, como por ejemplo: corta uñas, peines, toallas.</a:t>
            </a:r>
            <a:endParaRPr/>
          </a:p>
          <a:p>
            <a:pPr indent="-215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None/>
            </a:pPr>
            <a:r>
              <a:t/>
            </a:r>
            <a:endParaRPr sz="200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"/>
          <p:cNvSpPr txBox="1"/>
          <p:nvPr>
            <p:ph type="title"/>
          </p:nvPr>
        </p:nvSpPr>
        <p:spPr>
          <a:xfrm>
            <a:off x="804956" y="606892"/>
            <a:ext cx="9280395" cy="7854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000"/>
              <a:buFont typeface="Arial"/>
              <a:buNone/>
            </a:pPr>
            <a:r>
              <a:rPr b="1" lang="es-CL" sz="4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Signos y Síntomas</a:t>
            </a:r>
            <a:endParaRPr b="1" sz="40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" name="Google Shape;115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3094" y="1341371"/>
            <a:ext cx="744773" cy="199913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4"/>
          <p:cNvSpPr txBox="1"/>
          <p:nvPr/>
        </p:nvSpPr>
        <p:spPr>
          <a:xfrm>
            <a:off x="5616145" y="4470777"/>
            <a:ext cx="4504038" cy="1547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70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4"/>
          <p:cNvSpPr txBox="1"/>
          <p:nvPr/>
        </p:nvSpPr>
        <p:spPr>
          <a:xfrm>
            <a:off x="649115" y="1745192"/>
            <a:ext cx="7580485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s-CL" sz="20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La tiña en la piel es una enfermedad causada por hongos que crecen en la piel, presentando:</a:t>
            </a:r>
            <a:endParaRPr sz="20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4"/>
          <p:cNvSpPr txBox="1"/>
          <p:nvPr/>
        </p:nvSpPr>
        <p:spPr>
          <a:xfrm>
            <a:off x="804956" y="5023676"/>
            <a:ext cx="7601926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Las zonas típicas afectadas  son:</a:t>
            </a:r>
            <a:r>
              <a:rPr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pies, manos, cuero cabelludo, cara, espalda, pecho. En general puede afectar varias partes del cuerpo, también zonas con mayor humedad.</a:t>
            </a:r>
            <a:endParaRPr/>
          </a:p>
        </p:txBody>
      </p:sp>
      <p:sp>
        <p:nvSpPr>
          <p:cNvPr id="119" name="Google Shape;119;p4"/>
          <p:cNvSpPr txBox="1"/>
          <p:nvPr/>
        </p:nvSpPr>
        <p:spPr>
          <a:xfrm>
            <a:off x="804956" y="2645443"/>
            <a:ext cx="7499947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2000"/>
              <a:buFont typeface="Noto Sans Symbols"/>
              <a:buChar char="❑"/>
            </a:pPr>
            <a:r>
              <a:rPr b="0" i="0" lang="es-CL" sz="20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Surgimiento de manchas rojas en la piel que crecen a lo largo del tiempo.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2000"/>
              <a:buFont typeface="Noto Sans Symbols"/>
              <a:buChar char="❑"/>
            </a:pPr>
            <a:r>
              <a:rPr b="0" i="0" lang="es-CL" sz="20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Manchas que no duelen, pero que dan comezón y/o se descaman.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2E75B5"/>
              </a:buClr>
              <a:buSzPts val="2000"/>
              <a:buFont typeface="Noto Sans Symbols"/>
              <a:buChar char="❑"/>
            </a:pPr>
            <a:r>
              <a:rPr b="0" i="0" lang="es-CL" sz="20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Manchas redondas u ovaladas que tienen bordes bien definidos.</a:t>
            </a:r>
            <a:endParaRPr/>
          </a:p>
        </p:txBody>
      </p:sp>
      <p:pic>
        <p:nvPicPr>
          <p:cNvPr descr="Imagen que contiene persona, ropa, interior, hombre&#10;&#10;Descripción generada automáticamente" id="120" name="Google Shape;12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02052" y="474064"/>
            <a:ext cx="3306445" cy="19738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 cara de una persona&#10;&#10;Descripción generada automáticamente con confianza baja" id="121" name="Google Shape;121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02052" y="4800335"/>
            <a:ext cx="3306445" cy="18803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 tiña (tinea corporis) – Seerua" id="122" name="Google Shape;122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702052" y="2438305"/>
            <a:ext cx="3306445" cy="23620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16403" y="657240"/>
            <a:ext cx="744773" cy="199913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5"/>
          <p:cNvSpPr txBox="1"/>
          <p:nvPr/>
        </p:nvSpPr>
        <p:spPr>
          <a:xfrm>
            <a:off x="5616145" y="4470777"/>
            <a:ext cx="4504038" cy="1547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70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5"/>
          <p:cNvSpPr txBox="1"/>
          <p:nvPr/>
        </p:nvSpPr>
        <p:spPr>
          <a:xfrm>
            <a:off x="-1845046" y="446579"/>
            <a:ext cx="9280395" cy="78545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000"/>
              <a:buFont typeface="Arial"/>
              <a:buNone/>
            </a:pPr>
            <a:r>
              <a:rPr b="1" lang="es-CL" sz="4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Casos de tiña </a:t>
            </a:r>
            <a:endParaRPr b="1" sz="40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exto&#10;&#10;Descripción generada automáticamente" id="130" name="Google Shape;130;p5"/>
          <p:cNvPicPr preferRelativeResize="0"/>
          <p:nvPr/>
        </p:nvPicPr>
        <p:blipFill rotWithShape="1">
          <a:blip r:embed="rId5">
            <a:alphaModFix/>
          </a:blip>
          <a:srcRect b="0" l="0" r="13749" t="786"/>
          <a:stretch/>
        </p:blipFill>
        <p:spPr>
          <a:xfrm>
            <a:off x="9030733" y="3541146"/>
            <a:ext cx="2464581" cy="25345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persona, niño, pequeño, viendo&#10;&#10;Descripción generada automáticamente" id="131" name="Google Shape;131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16403" y="1347074"/>
            <a:ext cx="3439974" cy="23225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ra de una persona&#10;&#10;Descripción generada automáticamente con confianza media" id="132" name="Google Shape;132;p5"/>
          <p:cNvPicPr preferRelativeResize="0"/>
          <p:nvPr/>
        </p:nvPicPr>
        <p:blipFill rotWithShape="1">
          <a:blip r:embed="rId7">
            <a:alphaModFix/>
          </a:blip>
          <a:srcRect b="0" l="0" r="61447" t="0"/>
          <a:stretch/>
        </p:blipFill>
        <p:spPr>
          <a:xfrm>
            <a:off x="2058376" y="1347074"/>
            <a:ext cx="2448310" cy="23655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 cara de un hombre&#10;&#10;Descripción generada automáticamente con confianza media" id="133" name="Google Shape;133;p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071817" y="3669634"/>
            <a:ext cx="2892069" cy="25345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 cara de una persona&#10;&#10;Descripción generada automáticamente con confianza baja" id="134" name="Google Shape;134;p5"/>
          <p:cNvPicPr preferRelativeResize="0"/>
          <p:nvPr/>
        </p:nvPicPr>
        <p:blipFill rotWithShape="1">
          <a:blip r:embed="rId9">
            <a:alphaModFix/>
          </a:blip>
          <a:srcRect b="6152" l="0" r="0" t="0"/>
          <a:stretch/>
        </p:blipFill>
        <p:spPr>
          <a:xfrm>
            <a:off x="7868164" y="1331990"/>
            <a:ext cx="3617765" cy="23084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n que contiene Texto&#10;&#10;Descripción generada automáticamente" id="135" name="Google Shape;135;p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990831" y="3712583"/>
            <a:ext cx="4154082" cy="2534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6"/>
          <p:cNvSpPr txBox="1"/>
          <p:nvPr>
            <p:ph type="title"/>
          </p:nvPr>
        </p:nvSpPr>
        <p:spPr>
          <a:xfrm>
            <a:off x="838200" y="37630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000"/>
              <a:buFont typeface="Arial"/>
              <a:buNone/>
            </a:pPr>
            <a:r>
              <a:rPr b="1" lang="es-CL" sz="4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Diagnóstico y tratamiento </a:t>
            </a:r>
            <a:endParaRPr/>
          </a:p>
        </p:txBody>
      </p:sp>
      <p:sp>
        <p:nvSpPr>
          <p:cNvPr id="141" name="Google Shape;141;p6"/>
          <p:cNvSpPr txBox="1"/>
          <p:nvPr>
            <p:ph idx="1" type="body"/>
          </p:nvPr>
        </p:nvSpPr>
        <p:spPr>
          <a:xfrm>
            <a:off x="371669" y="2130359"/>
            <a:ext cx="7596674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Char char="•"/>
            </a:pPr>
            <a:r>
              <a:rPr b="1" lang="es-CL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Diagnóstico: </a:t>
            </a:r>
            <a:r>
              <a:rPr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 través de una </a:t>
            </a:r>
            <a:r>
              <a:rPr b="1"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evaluación médica</a:t>
            </a:r>
            <a:r>
              <a:rPr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0" lang="es-CL" sz="2000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s-CL" sz="20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existen diversas presentaciones clínicas según el sitio corporal afectado,</a:t>
            </a:r>
            <a:r>
              <a:rPr lang="es-CL" sz="20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al examen físico del niño: observación forma clásica circular enrojecida, bordes con presencia de descamación, perdida de cabello en zona definida de forma circular clásicamente, así como, descamación entre los dedos. </a:t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 sz="200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rtl="0" algn="just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2800"/>
              <a:buChar char="•"/>
            </a:pPr>
            <a:r>
              <a:rPr b="1" lang="es-CL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Tratamiento: </a:t>
            </a:r>
            <a:r>
              <a:rPr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debe ser </a:t>
            </a:r>
            <a:r>
              <a:rPr b="1" i="1"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indicado por un profesional de la salud</a:t>
            </a:r>
            <a:r>
              <a:rPr lang="es-CL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. Generalmente corresponde a tratamiento tópico, con cremas, pomadas y shampoo antifúngicos, aproximadamente por 4 semanas y en casos más severos tratamiento antimicóticos orales.</a:t>
            </a:r>
            <a:endParaRPr/>
          </a:p>
        </p:txBody>
      </p:sp>
      <p:pic>
        <p:nvPicPr>
          <p:cNvPr id="142" name="Google Shape;142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05103" y="1299716"/>
            <a:ext cx="744773" cy="1999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ágenes de Servicio Medico - Descarga gratuita en Freepik" id="143" name="Google Shape;143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71381" y="1191427"/>
            <a:ext cx="3362472" cy="22375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000"/>
              <a:buFont typeface="Arial"/>
              <a:buNone/>
            </a:pPr>
            <a:r>
              <a:rPr b="1" lang="es-CL" sz="4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¿Cómo se puede prevenir el contagio?</a:t>
            </a:r>
            <a:endParaRPr b="1" sz="40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7"/>
          <p:cNvSpPr txBox="1"/>
          <p:nvPr>
            <p:ph idx="1" type="body"/>
          </p:nvPr>
        </p:nvSpPr>
        <p:spPr>
          <a:xfrm>
            <a:off x="620182" y="2567643"/>
            <a:ext cx="7584840" cy="39252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Noto Sans Symbols"/>
              <a:buChar char="❑"/>
            </a:pPr>
            <a:r>
              <a:rPr b="0" i="0" lang="es-CL" sz="1600" u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Mantiene una </a:t>
            </a:r>
            <a:r>
              <a:rPr lang="es-CL" sz="1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buena </a:t>
            </a:r>
            <a:r>
              <a:rPr b="0" i="0" lang="es-CL" sz="1600" u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y adecuada  </a:t>
            </a:r>
            <a:r>
              <a:rPr lang="es-CL" sz="1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limpieza de la piel de forma </a:t>
            </a:r>
            <a:r>
              <a:rPr b="0" i="0" lang="es-CL" sz="1600" u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diaria.  </a:t>
            </a:r>
            <a:endParaRPr/>
          </a:p>
          <a:p>
            <a:pPr indent="-228600" lvl="0" marL="228600" rtl="0"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Noto Sans Symbols"/>
              <a:buChar char="❑"/>
            </a:pPr>
            <a:r>
              <a:rPr lang="es-CL" sz="1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Mantiene piel seca y limpia, principalmente pliegues, cuello axilas e ingle, pies</a:t>
            </a:r>
            <a:endParaRPr/>
          </a:p>
          <a:p>
            <a:pPr indent="-228600" lvl="0" marL="228600" rtl="0"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Noto Sans Symbols"/>
              <a:buChar char="❑"/>
            </a:pPr>
            <a:r>
              <a:rPr lang="es-CL" sz="1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Evita contacto con personas y/o animales infectados</a:t>
            </a:r>
            <a:endParaRPr/>
          </a:p>
          <a:p>
            <a:pPr indent="-228600" lvl="0" marL="228600" rtl="0"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Noto Sans Symbols"/>
              <a:buChar char="❑"/>
            </a:pPr>
            <a:r>
              <a:rPr lang="es-CL" sz="1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s-CL" sz="16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Lávate las manos con frecuencia. Mantén limpias las áreas compartidas, especialmente en escuelas, centros de cuidado infantil, gimnasios y vestuarios.</a:t>
            </a:r>
            <a:endParaRPr sz="16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rtl="0"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Noto Sans Symbols"/>
              <a:buChar char="❑"/>
            </a:pPr>
            <a:r>
              <a:rPr lang="es-CL" sz="1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No compartas los elementos personales</a:t>
            </a:r>
            <a:endParaRPr/>
          </a:p>
          <a:p>
            <a:pPr indent="-228600" lvl="0" marL="228600" rtl="0"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Noto Sans Symbols"/>
              <a:buChar char="❑"/>
            </a:pPr>
            <a:r>
              <a:rPr lang="es-CL" sz="1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Mantener mascotas en controles con su médico veterinario. Sobre todo en presencia de síntomas de la enfermedad. </a:t>
            </a:r>
            <a:endParaRPr/>
          </a:p>
          <a:p>
            <a:pPr indent="-228600" lvl="0" marL="228600" rtl="0"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2E75B5"/>
              </a:buClr>
              <a:buSzPts val="1600"/>
              <a:buFont typeface="Noto Sans Symbols"/>
              <a:buChar char="❑"/>
            </a:pPr>
            <a:r>
              <a:rPr b="0" i="0" lang="es-CL" sz="16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 Usa sandalias o zapatos en gimnasios, vestuarios y </a:t>
            </a:r>
            <a:r>
              <a:rPr b="0" i="0" lang="es-CL" sz="1600" u="sng" strike="noStrike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piscinas</a:t>
            </a:r>
            <a:r>
              <a:rPr b="0" i="0" lang="es-CL" sz="16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. No andes descalzo en zonas públicas.</a:t>
            </a:r>
            <a:endParaRPr sz="16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27000" lvl="0" marL="228600" rtl="0" algn="just">
              <a:lnSpc>
                <a:spcPct val="10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oto Sans Symbols"/>
              <a:buNone/>
            </a:pPr>
            <a:r>
              <a:t/>
            </a:r>
            <a:endParaRPr sz="160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270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sz="1600"/>
          </a:p>
        </p:txBody>
      </p:sp>
      <p:pic>
        <p:nvPicPr>
          <p:cNvPr descr="Higiene personal - Escolar - ABC Color" id="150" name="Google Shape;150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87003" y="1027906"/>
            <a:ext cx="4525153" cy="31908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i eres de los que odian tender la cama, esta noticia te gustará" id="151" name="Google Shape;151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87003" y="4459295"/>
            <a:ext cx="3333166" cy="1878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12338" y="1259341"/>
            <a:ext cx="744773" cy="199913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7"/>
          <p:cNvSpPr txBox="1"/>
          <p:nvPr/>
        </p:nvSpPr>
        <p:spPr>
          <a:xfrm>
            <a:off x="1207590" y="1764438"/>
            <a:ext cx="6997432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s-CL" sz="2000">
                <a:solidFill>
                  <a:srgbClr val="2E75B5"/>
                </a:solidFill>
                <a:latin typeface="Arial"/>
                <a:ea typeface="Arial"/>
                <a:cs typeface="Arial"/>
                <a:sym typeface="Arial"/>
              </a:rPr>
              <a:t>Toma estas medidas para reducir el riesgo de padecer tiña:</a:t>
            </a:r>
            <a:endParaRPr b="1" sz="20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8"/>
          <p:cNvSpPr txBox="1"/>
          <p:nvPr>
            <p:ph type="title"/>
          </p:nvPr>
        </p:nvSpPr>
        <p:spPr>
          <a:xfrm>
            <a:off x="838199" y="89918"/>
            <a:ext cx="11030339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3600"/>
              <a:buFont typeface="Arial"/>
              <a:buNone/>
            </a:pPr>
            <a:r>
              <a:rPr b="1" lang="es-CL" sz="36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Medidas de Prevención y Control en establecimiento</a:t>
            </a:r>
            <a:endParaRPr b="1" sz="3600">
              <a:solidFill>
                <a:srgbClr val="1E4E7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8"/>
          <p:cNvSpPr txBox="1"/>
          <p:nvPr>
            <p:ph idx="1" type="body"/>
          </p:nvPr>
        </p:nvSpPr>
        <p:spPr>
          <a:xfrm>
            <a:off x="1859940" y="1530220"/>
            <a:ext cx="8776957" cy="51411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-228600" lvl="0" marL="2286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b="1"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Frente a un niño o adulto con sospecha de tiña debe consultar a médico para ser evaluado, recibir diagnóstico y tratamiento.</a:t>
            </a:r>
            <a:endParaRPr b="1" sz="260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rtl="0"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b="1"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Realizar baño </a:t>
            </a:r>
            <a:r>
              <a:rPr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diario o día por medio con agua y jabón y en especial secarse por completo, </a:t>
            </a:r>
            <a:r>
              <a:rPr b="1"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manteniendo la piel limpia y seca. </a:t>
            </a:r>
            <a:endParaRPr b="1" sz="260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rtl="0"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Mantener </a:t>
            </a:r>
            <a:r>
              <a:rPr b="1"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buena higiene y cuidado con mascotas </a:t>
            </a:r>
            <a:r>
              <a:rPr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tanto fuera como dentro del hogar. </a:t>
            </a:r>
            <a:endParaRPr/>
          </a:p>
          <a:p>
            <a:pPr indent="-228600" lvl="0" marL="228600" rtl="0"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b="1" i="0" lang="es-CL" sz="2600" u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Los objetos o juguetes</a:t>
            </a:r>
            <a:r>
              <a:rPr b="0" i="0" lang="es-CL" sz="2600" u="none" strike="noStrik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, útiles escolares de uso común, que no puedan ser lavados deben ser desinfectados.</a:t>
            </a:r>
            <a:endParaRPr/>
          </a:p>
          <a:p>
            <a:pPr indent="-228600" lvl="0" marL="22860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b="1"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Desinfectar con frecuencia las superficies de alto transito o uso </a:t>
            </a:r>
            <a:r>
              <a:rPr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(mesa, juguetes, manijas de las puertas, etc). Para esto, limpiar con solución jabonosa y luego desinfectar con solución de agua clorada al 0.5%.</a:t>
            </a:r>
            <a:endParaRPr/>
          </a:p>
          <a:p>
            <a:pPr indent="-228600" lvl="0" marL="228600" rtl="0"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Se sugiere </a:t>
            </a:r>
            <a:r>
              <a:rPr b="1"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evitar dormir con animales. </a:t>
            </a:r>
            <a:endParaRPr/>
          </a:p>
          <a:p>
            <a:pPr indent="-228600" lvl="0" marL="228600" rtl="0" algn="just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b="1"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Lavado frecuente de manos </a:t>
            </a:r>
            <a:r>
              <a:rPr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con abundante agua y jabón.</a:t>
            </a:r>
            <a:endParaRPr/>
          </a:p>
          <a:p>
            <a:pPr indent="-228600" lvl="0" marL="22860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b="1"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Ventilar</a:t>
            </a:r>
            <a:r>
              <a:rPr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 los espacios en común. </a:t>
            </a:r>
            <a:endParaRPr/>
          </a:p>
          <a:p>
            <a:pPr indent="-228600" lvl="0" marL="22860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Noto Sans Symbols"/>
              <a:buChar char="❑"/>
            </a:pPr>
            <a:r>
              <a:rPr lang="es-CL" sz="26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Si detecta su mascota con síntomas de tiña, llévelo al veterinario de forma inmediata. </a:t>
            </a:r>
            <a:endParaRPr/>
          </a:p>
          <a:p>
            <a:pPr indent="0" lvl="0" marL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 sz="26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13029" lvl="0" marL="22860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r>
              <a:t/>
            </a:r>
            <a:endParaRPr sz="2600">
              <a:solidFill>
                <a:srgbClr val="2E75B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48590" lvl="0" marL="228600" rtl="0" algn="just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Noto Sans Symbols"/>
              <a:buNone/>
            </a:pPr>
            <a:r>
              <a:t/>
            </a:r>
            <a:endParaRPr sz="180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0414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t/>
            </a:r>
            <a:endParaRPr/>
          </a:p>
        </p:txBody>
      </p:sp>
      <p:pic>
        <p:nvPicPr>
          <p:cNvPr descr="Unidad 14.qxp" id="160" name="Google Shape;160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34434" y="4385207"/>
            <a:ext cx="2557566" cy="1515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9497" y="985977"/>
            <a:ext cx="1158541" cy="310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9"/>
          <p:cNvSpPr txBox="1"/>
          <p:nvPr>
            <p:ph type="title"/>
          </p:nvPr>
        </p:nvSpPr>
        <p:spPr>
          <a:xfrm>
            <a:off x="838199" y="365125"/>
            <a:ext cx="11030339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000"/>
              <a:buFont typeface="Arial"/>
              <a:buNone/>
            </a:pPr>
            <a:r>
              <a:rPr b="1" lang="es-CL" sz="4000">
                <a:solidFill>
                  <a:srgbClr val="1E4E79"/>
                </a:solidFill>
                <a:latin typeface="Arial"/>
                <a:ea typeface="Arial"/>
                <a:cs typeface="Arial"/>
                <a:sym typeface="Arial"/>
              </a:rPr>
              <a:t>Flujo de notificación oportuna.</a:t>
            </a:r>
            <a:endParaRPr/>
          </a:p>
        </p:txBody>
      </p:sp>
      <p:grpSp>
        <p:nvGrpSpPr>
          <p:cNvPr id="167" name="Google Shape;167;p9"/>
          <p:cNvGrpSpPr/>
          <p:nvPr/>
        </p:nvGrpSpPr>
        <p:grpSpPr>
          <a:xfrm>
            <a:off x="636443" y="2029089"/>
            <a:ext cx="8113712" cy="3416300"/>
            <a:chOff x="7143" y="1001183"/>
            <a:chExt cx="8113712" cy="3416300"/>
          </a:xfrm>
        </p:grpSpPr>
        <p:sp>
          <p:nvSpPr>
            <p:cNvPr id="168" name="Google Shape;168;p9"/>
            <p:cNvSpPr/>
            <p:nvPr/>
          </p:nvSpPr>
          <p:spPr>
            <a:xfrm>
              <a:off x="7143" y="1001183"/>
              <a:ext cx="2135187" cy="1281112"/>
            </a:xfrm>
            <a:prstGeom prst="roundRect">
              <a:avLst>
                <a:gd fmla="val 10000" name="adj"/>
              </a:avLst>
            </a:prstGeom>
            <a:solidFill>
              <a:srgbClr val="4372C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Google Shape;169;p9"/>
            <p:cNvSpPr txBox="1"/>
            <p:nvPr/>
          </p:nvSpPr>
          <p:spPr>
            <a:xfrm>
              <a:off x="44665" y="1038705"/>
              <a:ext cx="2060143" cy="12060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lang="es-CL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Apoderado observa presencia de Síntomas o  sospecha enfermedad</a:t>
              </a:r>
              <a:endParaRPr/>
            </a:p>
          </p:txBody>
        </p:sp>
        <p:sp>
          <p:nvSpPr>
            <p:cNvPr id="170" name="Google Shape;170;p9"/>
            <p:cNvSpPr/>
            <p:nvPr/>
          </p:nvSpPr>
          <p:spPr>
            <a:xfrm>
              <a:off x="2330227" y="1376976"/>
              <a:ext cx="452659" cy="529526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BBAD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Google Shape;171;p9"/>
            <p:cNvSpPr txBox="1"/>
            <p:nvPr/>
          </p:nvSpPr>
          <p:spPr>
            <a:xfrm>
              <a:off x="2330227" y="1482881"/>
              <a:ext cx="316861" cy="3177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alibri"/>
                <a:buNone/>
              </a:pPr>
              <a:r>
                <a:t/>
              </a:r>
              <a:endParaRPr sz="1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2996406" y="1001183"/>
              <a:ext cx="2135187" cy="1281112"/>
            </a:xfrm>
            <a:prstGeom prst="roundRect">
              <a:avLst>
                <a:gd fmla="val 10000" name="adj"/>
              </a:avLst>
            </a:prstGeom>
            <a:solidFill>
              <a:srgbClr val="4372C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" name="Google Shape;173;p9"/>
            <p:cNvSpPr txBox="1"/>
            <p:nvPr/>
          </p:nvSpPr>
          <p:spPr>
            <a:xfrm>
              <a:off x="3033928" y="1038705"/>
              <a:ext cx="2060143" cy="12060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lang="es-CL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Consulta Médico </a:t>
              </a:r>
              <a:endParaRPr/>
            </a:p>
          </p:txBody>
        </p:sp>
        <p:sp>
          <p:nvSpPr>
            <p:cNvPr id="174" name="Google Shape;174;p9"/>
            <p:cNvSpPr/>
            <p:nvPr/>
          </p:nvSpPr>
          <p:spPr>
            <a:xfrm>
              <a:off x="5319490" y="1376976"/>
              <a:ext cx="452659" cy="529526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BBAD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Google Shape;175;p9"/>
            <p:cNvSpPr txBox="1"/>
            <p:nvPr/>
          </p:nvSpPr>
          <p:spPr>
            <a:xfrm>
              <a:off x="5319490" y="1482881"/>
              <a:ext cx="316861" cy="3177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alibri"/>
                <a:buNone/>
              </a:pPr>
              <a:r>
                <a:t/>
              </a:r>
              <a:endParaRPr sz="1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9"/>
            <p:cNvSpPr/>
            <p:nvPr/>
          </p:nvSpPr>
          <p:spPr>
            <a:xfrm>
              <a:off x="5985668" y="1001183"/>
              <a:ext cx="2135187" cy="1281112"/>
            </a:xfrm>
            <a:prstGeom prst="roundRect">
              <a:avLst>
                <a:gd fmla="val 10000" name="adj"/>
              </a:avLst>
            </a:prstGeom>
            <a:solidFill>
              <a:srgbClr val="4372C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9"/>
            <p:cNvSpPr txBox="1"/>
            <p:nvPr/>
          </p:nvSpPr>
          <p:spPr>
            <a:xfrm>
              <a:off x="6023190" y="1038705"/>
              <a:ext cx="2060143" cy="12060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lang="es-CL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Médico confirma diagnostico e indica tratamiento. </a:t>
              </a:r>
              <a:endParaRPr/>
            </a:p>
          </p:txBody>
        </p:sp>
        <p:sp>
          <p:nvSpPr>
            <p:cNvPr id="178" name="Google Shape;178;p9"/>
            <p:cNvSpPr/>
            <p:nvPr/>
          </p:nvSpPr>
          <p:spPr>
            <a:xfrm rot="5400000">
              <a:off x="6826932" y="2431759"/>
              <a:ext cx="452659" cy="529526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BBAD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9"/>
            <p:cNvSpPr txBox="1"/>
            <p:nvPr/>
          </p:nvSpPr>
          <p:spPr>
            <a:xfrm>
              <a:off x="6894404" y="2470192"/>
              <a:ext cx="317716" cy="3168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alibri"/>
                <a:buNone/>
              </a:pPr>
              <a:r>
                <a:t/>
              </a:r>
              <a:endParaRPr sz="1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9"/>
            <p:cNvSpPr/>
            <p:nvPr/>
          </p:nvSpPr>
          <p:spPr>
            <a:xfrm>
              <a:off x="5985668" y="3136371"/>
              <a:ext cx="2135187" cy="1281112"/>
            </a:xfrm>
            <a:prstGeom prst="roundRect">
              <a:avLst>
                <a:gd fmla="val 10000" name="adj"/>
              </a:avLst>
            </a:prstGeom>
            <a:solidFill>
              <a:srgbClr val="4372C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9"/>
            <p:cNvSpPr txBox="1"/>
            <p:nvPr/>
          </p:nvSpPr>
          <p:spPr>
            <a:xfrm>
              <a:off x="6023190" y="3173893"/>
              <a:ext cx="2060143" cy="12060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lang="es-CL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Apoderado Notifica a establecimiento educacional  (Profesor Jefe o dirección) </a:t>
              </a:r>
              <a:endParaRPr/>
            </a:p>
          </p:txBody>
        </p:sp>
        <p:sp>
          <p:nvSpPr>
            <p:cNvPr id="182" name="Google Shape;182;p9"/>
            <p:cNvSpPr/>
            <p:nvPr/>
          </p:nvSpPr>
          <p:spPr>
            <a:xfrm rot="10800000">
              <a:off x="5345112" y="3512163"/>
              <a:ext cx="452659" cy="529526"/>
            </a:xfrm>
            <a:prstGeom prst="rightArrow">
              <a:avLst>
                <a:gd fmla="val 60000" name="adj1"/>
                <a:gd fmla="val 50000" name="adj2"/>
              </a:avLst>
            </a:prstGeom>
            <a:solidFill>
              <a:srgbClr val="ABBAD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9"/>
            <p:cNvSpPr txBox="1"/>
            <p:nvPr/>
          </p:nvSpPr>
          <p:spPr>
            <a:xfrm>
              <a:off x="5480910" y="3618068"/>
              <a:ext cx="316861" cy="31771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Calibri"/>
                <a:buNone/>
              </a:pPr>
              <a:r>
                <a:t/>
              </a:r>
              <a:endParaRPr sz="1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9"/>
            <p:cNvSpPr/>
            <p:nvPr/>
          </p:nvSpPr>
          <p:spPr>
            <a:xfrm>
              <a:off x="2996406" y="3136370"/>
              <a:ext cx="2135187" cy="1281112"/>
            </a:xfrm>
            <a:prstGeom prst="roundRect">
              <a:avLst>
                <a:gd fmla="val 10000" name="adj"/>
              </a:avLst>
            </a:prstGeom>
            <a:solidFill>
              <a:srgbClr val="4372C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" name="Google Shape;185;p9"/>
            <p:cNvSpPr txBox="1"/>
            <p:nvPr/>
          </p:nvSpPr>
          <p:spPr>
            <a:xfrm>
              <a:off x="3033928" y="3173892"/>
              <a:ext cx="2060143" cy="12060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/>
                <a:buNone/>
              </a:pPr>
              <a:r>
                <a:rPr lang="es-CL" sz="16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Dirección Notifica a SEREMI de Salud (CORREO) </a:t>
              </a:r>
              <a:endParaRPr/>
            </a:p>
          </p:txBody>
        </p:sp>
      </p:grpSp>
      <p:pic>
        <p:nvPicPr>
          <p:cNvPr descr="La importancia de las notificaciones » Enrique Dans" id="186" name="Google Shape;186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57300" y="4230976"/>
            <a:ext cx="1382484" cy="12096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visar - Iconos gratis de redes sociales" id="187" name="Google Shape;187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98853" y="365125"/>
            <a:ext cx="3269685" cy="32696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2022-04-07T20:55:49Z</dcterms:created>
  <dc:creator>Microsoft Office User</dc:creator>
</cp:coreProperties>
</file>